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12B4A-9611-4702-B4D1-66080F223BB4}" type="datetimeFigureOut">
              <a:rPr lang="pt-BR" smtClean="0"/>
              <a:t>11/09/2014</a:t>
            </a:fld>
            <a:endParaRPr lang="pt-B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A274D-ECA3-4353-A641-80930495226F}" type="slidenum">
              <a:rPr lang="pt-BR" smtClean="0"/>
              <a:t>‹#›</a:t>
            </a:fld>
            <a:endParaRPr lang="pt-BR"/>
          </a:p>
        </p:txBody>
      </p:sp>
    </p:spTree>
    <p:extLst>
      <p:ext uri="{BB962C8B-B14F-4D97-AF65-F5344CB8AC3E}">
        <p14:creationId xmlns:p14="http://schemas.microsoft.com/office/powerpoint/2010/main" val="371807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1BAA274D-ECA3-4353-A641-80930495226F}" type="slidenum">
              <a:rPr lang="pt-BR" smtClean="0"/>
              <a:t>2</a:t>
            </a:fld>
            <a:endParaRPr lang="pt-BR"/>
          </a:p>
        </p:txBody>
      </p:sp>
    </p:spTree>
    <p:extLst>
      <p:ext uri="{BB962C8B-B14F-4D97-AF65-F5344CB8AC3E}">
        <p14:creationId xmlns:p14="http://schemas.microsoft.com/office/powerpoint/2010/main" val="221054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307210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60892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153595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203371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219566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427864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203869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27102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418846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316707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3D40E3-D9FE-40EE-A313-AEAE6F17C3EB}" type="datetimeFigureOut">
              <a:rPr lang="pt-BR" smtClean="0"/>
              <a:pPr/>
              <a:t>11/09/2014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087978-369D-465D-ACD6-6686AE7DC2AF}" type="slidenum">
              <a:rPr lang="pt-BR" smtClean="0"/>
              <a:pPr/>
              <a:t>‹#›</a:t>
            </a:fld>
            <a:endParaRPr lang="pt-BR"/>
          </a:p>
        </p:txBody>
      </p:sp>
    </p:spTree>
    <p:extLst>
      <p:ext uri="{BB962C8B-B14F-4D97-AF65-F5344CB8AC3E}">
        <p14:creationId xmlns:p14="http://schemas.microsoft.com/office/powerpoint/2010/main" val="151007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3D40E3-D9FE-40EE-A313-AEAE6F17C3EB}" type="datetimeFigureOut">
              <a:rPr lang="pt-BR" smtClean="0"/>
              <a:pPr/>
              <a:t>11/09/2014</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A087978-369D-465D-ACD6-6686AE7DC2AF}" type="slidenum">
              <a:rPr lang="pt-BR" smtClean="0"/>
              <a:pPr/>
              <a:t>‹#›</a:t>
            </a:fld>
            <a:endParaRPr lang="pt-BR"/>
          </a:p>
        </p:txBody>
      </p:sp>
    </p:spTree>
    <p:extLst>
      <p:ext uri="{BB962C8B-B14F-4D97-AF65-F5344CB8AC3E}">
        <p14:creationId xmlns:p14="http://schemas.microsoft.com/office/powerpoint/2010/main" val="420466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67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1926" y="219"/>
            <a:ext cx="8280920" cy="246221"/>
          </a:xfrm>
          <a:prstGeom prst="rect">
            <a:avLst/>
          </a:prstGeom>
          <a:noFill/>
        </p:spPr>
        <p:txBody>
          <a:bodyPr wrap="square" rtlCol="0">
            <a:spAutoFit/>
          </a:bodyPr>
          <a:lstStyle/>
          <a:p>
            <a:r>
              <a:rPr lang="pt-BR" sz="1000" b="1" dirty="0">
                <a:latin typeface="Times New Roman" panose="02020603050405020304" pitchFamily="18" charset="0"/>
                <a:cs typeface="Times New Roman" panose="02020603050405020304" pitchFamily="18" charset="0"/>
              </a:rPr>
              <a:t>CARTA GEOTÉCNICA DO MUNICÍPIO DE NATAL-RN: ÁREAS DE SUSCETIBILIDADE E RISCO DE DESLIZAMENTOS E INUNDAÇÕES </a:t>
            </a:r>
            <a:r>
              <a:rPr lang="pt-BR" sz="1000" b="1" dirty="0" smtClean="0">
                <a:latin typeface="Times New Roman" panose="02020603050405020304" pitchFamily="18" charset="0"/>
                <a:cs typeface="Times New Roman" panose="02020603050405020304" pitchFamily="18" charset="0"/>
              </a:rPr>
              <a:t> </a:t>
            </a:r>
            <a:endParaRPr lang="pt-BR" sz="1000" dirty="0">
              <a:latin typeface="Times New Roman" panose="02020603050405020304" pitchFamily="18" charset="0"/>
              <a:cs typeface="Times New Roman" panose="02020603050405020304" pitchFamily="18" charset="0"/>
            </a:endParaRPr>
          </a:p>
        </p:txBody>
      </p:sp>
      <p:sp>
        <p:nvSpPr>
          <p:cNvPr id="5" name="CaixaDeTexto 4"/>
          <p:cNvSpPr txBox="1"/>
          <p:nvPr/>
        </p:nvSpPr>
        <p:spPr>
          <a:xfrm>
            <a:off x="501926" y="246440"/>
            <a:ext cx="8280920" cy="4139595"/>
          </a:xfrm>
          <a:prstGeom prst="rect">
            <a:avLst/>
          </a:prstGeom>
          <a:noFill/>
        </p:spPr>
        <p:txBody>
          <a:bodyPr wrap="square" rtlCol="0">
            <a:spAutoFit/>
          </a:bodyPr>
          <a:lstStyle/>
          <a:p>
            <a:r>
              <a:rPr lang="pt-BR" sz="900" b="1" dirty="0">
                <a:latin typeface="Times New Roman" panose="02020603050405020304" pitchFamily="18" charset="0"/>
                <a:cs typeface="Times New Roman" panose="02020603050405020304" pitchFamily="18" charset="0"/>
              </a:rPr>
              <a:t>Melquisedec Medeiros Moreira </a:t>
            </a:r>
            <a:endParaRPr lang="pt-BR" sz="900" dirty="0">
              <a:latin typeface="Times New Roman" panose="02020603050405020304" pitchFamily="18" charset="0"/>
              <a:cs typeface="Times New Roman" panose="02020603050405020304" pitchFamily="18" charset="0"/>
            </a:endParaRPr>
          </a:p>
          <a:p>
            <a:r>
              <a:rPr lang="pt-BR" sz="900" b="1" i="1" dirty="0">
                <a:latin typeface="Times New Roman" panose="02020603050405020304" pitchFamily="18" charset="0"/>
                <a:cs typeface="Times New Roman" panose="02020603050405020304" pitchFamily="18" charset="0"/>
              </a:rPr>
              <a:t>Ministério da Ciência, Tecnologia e Inovação</a:t>
            </a:r>
            <a:r>
              <a:rPr lang="pt-BR" sz="900" b="1" dirty="0">
                <a:latin typeface="Times New Roman" panose="02020603050405020304" pitchFamily="18" charset="0"/>
                <a:cs typeface="Times New Roman" panose="02020603050405020304" pitchFamily="18" charset="0"/>
              </a:rPr>
              <a:t> – MCTI</a:t>
            </a:r>
            <a:r>
              <a:rPr lang="pt-BR" sz="900" dirty="0">
                <a:latin typeface="Times New Roman" panose="02020603050405020304" pitchFamily="18" charset="0"/>
                <a:cs typeface="Times New Roman" panose="02020603050405020304" pitchFamily="18" charset="0"/>
              </a:rPr>
              <a:t> INPE, Natal-RN, Brasil, </a:t>
            </a:r>
            <a:r>
              <a:rPr lang="pt-BR" sz="900" dirty="0">
                <a:solidFill>
                  <a:srgbClr val="00B0F0"/>
                </a:solidFill>
                <a:latin typeface="Times New Roman" panose="02020603050405020304" pitchFamily="18" charset="0"/>
                <a:cs typeface="Times New Roman" panose="02020603050405020304" pitchFamily="18" charset="0"/>
              </a:rPr>
              <a:t>melquisedec@crn.inpe.br </a:t>
            </a:r>
          </a:p>
          <a:p>
            <a:r>
              <a:rPr lang="pt-BR" sz="900" dirty="0">
                <a:latin typeface="Times New Roman" panose="02020603050405020304" pitchFamily="18" charset="0"/>
                <a:cs typeface="Times New Roman" panose="02020603050405020304" pitchFamily="18" charset="0"/>
              </a:rPr>
              <a:t> </a:t>
            </a:r>
          </a:p>
          <a:p>
            <a:r>
              <a:rPr lang="pt-BR" sz="900" b="1" dirty="0">
                <a:latin typeface="Times New Roman" panose="02020603050405020304" pitchFamily="18" charset="0"/>
                <a:cs typeface="Times New Roman" panose="02020603050405020304" pitchFamily="18" charset="0"/>
              </a:rPr>
              <a:t>Newton Moreira de Souza </a:t>
            </a:r>
            <a:endParaRPr lang="pt-BR" sz="900" dirty="0">
              <a:latin typeface="Times New Roman" panose="02020603050405020304" pitchFamily="18" charset="0"/>
              <a:cs typeface="Times New Roman" panose="02020603050405020304" pitchFamily="18" charset="0"/>
            </a:endParaRPr>
          </a:p>
          <a:p>
            <a:r>
              <a:rPr lang="pt-BR" sz="900" b="1" i="1" dirty="0">
                <a:latin typeface="Times New Roman" panose="02020603050405020304" pitchFamily="18" charset="0"/>
                <a:cs typeface="Times New Roman" panose="02020603050405020304" pitchFamily="18" charset="0"/>
              </a:rPr>
              <a:t>Universidade de Brasília - Faculdade de Tecnologia - Departamento de Engenharia Civil e Ambiental</a:t>
            </a:r>
            <a:r>
              <a:rPr lang="pt-BR" sz="900" dirty="0">
                <a:latin typeface="Times New Roman" panose="02020603050405020304" pitchFamily="18" charset="0"/>
                <a:cs typeface="Times New Roman" panose="02020603050405020304" pitchFamily="18" charset="0"/>
              </a:rPr>
              <a:t>, Brasília-DF, Brasil, </a:t>
            </a:r>
            <a:r>
              <a:rPr lang="pt-BR" sz="900" dirty="0">
                <a:solidFill>
                  <a:srgbClr val="00B0F0"/>
                </a:solidFill>
                <a:latin typeface="Times New Roman" panose="02020603050405020304" pitchFamily="18" charset="0"/>
                <a:cs typeface="Times New Roman" panose="02020603050405020304" pitchFamily="18" charset="0"/>
              </a:rPr>
              <a:t>nmsouza@unb.br </a:t>
            </a:r>
          </a:p>
          <a:p>
            <a:r>
              <a:rPr lang="pt-BR" sz="900" dirty="0">
                <a:latin typeface="Times New Roman" panose="02020603050405020304" pitchFamily="18" charset="0"/>
                <a:cs typeface="Times New Roman" panose="02020603050405020304" pitchFamily="18" charset="0"/>
              </a:rPr>
              <a:t> </a:t>
            </a:r>
          </a:p>
          <a:p>
            <a:r>
              <a:rPr lang="pt-BR" sz="900" b="1" dirty="0">
                <a:latin typeface="Times New Roman" panose="02020603050405020304" pitchFamily="18" charset="0"/>
                <a:cs typeface="Times New Roman" panose="02020603050405020304" pitchFamily="18" charset="0"/>
              </a:rPr>
              <a:t>Miguel Dragomir Zanic Cuellar </a:t>
            </a:r>
            <a:endParaRPr lang="pt-BR" sz="900" dirty="0">
              <a:latin typeface="Times New Roman" panose="02020603050405020304" pitchFamily="18" charset="0"/>
              <a:cs typeface="Times New Roman" panose="02020603050405020304" pitchFamily="18" charset="0"/>
            </a:endParaRPr>
          </a:p>
          <a:p>
            <a:r>
              <a:rPr lang="pt-BR" sz="900" b="1" i="1" dirty="0">
                <a:latin typeface="Times New Roman" panose="02020603050405020304" pitchFamily="18" charset="0"/>
                <a:cs typeface="Times New Roman" panose="02020603050405020304" pitchFamily="18" charset="0"/>
              </a:rPr>
              <a:t>Instituto Nacional de Pesquisas Espaciais – INPE</a:t>
            </a:r>
            <a:r>
              <a:rPr lang="pt-BR" sz="900" dirty="0">
                <a:latin typeface="Times New Roman" panose="02020603050405020304" pitchFamily="18" charset="0"/>
                <a:cs typeface="Times New Roman" panose="02020603050405020304" pitchFamily="18" charset="0"/>
              </a:rPr>
              <a:t> CRN, Natal-RN, Brasil, </a:t>
            </a:r>
            <a:r>
              <a:rPr lang="pt-BR" sz="900" dirty="0">
                <a:solidFill>
                  <a:srgbClr val="00B0F0"/>
                </a:solidFill>
                <a:latin typeface="Times New Roman" panose="02020603050405020304" pitchFamily="18" charset="0"/>
                <a:cs typeface="Times New Roman" panose="02020603050405020304" pitchFamily="18" charset="0"/>
              </a:rPr>
              <a:t>miguel@crn.inpe.br </a:t>
            </a:r>
          </a:p>
          <a:p>
            <a:r>
              <a:rPr lang="pt-BR" sz="900" dirty="0">
                <a:latin typeface="Times New Roman" panose="02020603050405020304" pitchFamily="18" charset="0"/>
                <a:cs typeface="Times New Roman" panose="02020603050405020304" pitchFamily="18" charset="0"/>
              </a:rPr>
              <a:t> </a:t>
            </a:r>
          </a:p>
          <a:p>
            <a:r>
              <a:rPr lang="pt-BR" sz="900" b="1" dirty="0">
                <a:latin typeface="Times New Roman" panose="02020603050405020304" pitchFamily="18" charset="0"/>
                <a:cs typeface="Times New Roman" panose="02020603050405020304" pitchFamily="18" charset="0"/>
              </a:rPr>
              <a:t>Kátia Alves Arraes </a:t>
            </a:r>
            <a:endParaRPr lang="pt-BR" sz="900" dirty="0">
              <a:latin typeface="Times New Roman" panose="02020603050405020304" pitchFamily="18" charset="0"/>
              <a:cs typeface="Times New Roman" panose="02020603050405020304" pitchFamily="18" charset="0"/>
            </a:endParaRPr>
          </a:p>
          <a:p>
            <a:r>
              <a:rPr lang="pt-BR" sz="900" b="1" i="1" dirty="0">
                <a:latin typeface="Times New Roman" panose="02020603050405020304" pitchFamily="18" charset="0"/>
                <a:cs typeface="Times New Roman" panose="02020603050405020304" pitchFamily="18" charset="0"/>
              </a:rPr>
              <a:t>Instituto Nacional de Pesquisas Espaciais – INPE</a:t>
            </a:r>
            <a:r>
              <a:rPr lang="pt-BR" sz="900" dirty="0">
                <a:latin typeface="Times New Roman" panose="02020603050405020304" pitchFamily="18" charset="0"/>
                <a:cs typeface="Times New Roman" panose="02020603050405020304" pitchFamily="18" charset="0"/>
              </a:rPr>
              <a:t> CRN, Natal-RN, Brasil</a:t>
            </a:r>
            <a:r>
              <a:rPr lang="pt-BR" sz="900" dirty="0" smtClean="0">
                <a:latin typeface="Times New Roman" panose="02020603050405020304" pitchFamily="18" charset="0"/>
                <a:cs typeface="Times New Roman" panose="02020603050405020304" pitchFamily="18" charset="0"/>
              </a:rPr>
              <a:t>, </a:t>
            </a:r>
            <a:r>
              <a:rPr lang="pt-BR" sz="900" dirty="0" smtClean="0">
                <a:solidFill>
                  <a:srgbClr val="00B0F0"/>
                </a:solidFill>
                <a:latin typeface="Times New Roman" panose="02020603050405020304" pitchFamily="18" charset="0"/>
                <a:cs typeface="Times New Roman" panose="02020603050405020304" pitchFamily="18" charset="0"/>
              </a:rPr>
              <a:t>katiaarraes@crn.inpe.br</a:t>
            </a:r>
            <a:endParaRPr lang="pt-BR" sz="900" u="sng" dirty="0" smtClean="0">
              <a:solidFill>
                <a:srgbClr val="00B0F0"/>
              </a:solidFill>
              <a:latin typeface="Times New Roman" panose="02020603050405020304" pitchFamily="18" charset="0"/>
              <a:cs typeface="Times New Roman" panose="02020603050405020304" pitchFamily="18" charset="0"/>
            </a:endParaRPr>
          </a:p>
          <a:p>
            <a:endParaRPr lang="pt-BR" sz="900" dirty="0">
              <a:solidFill>
                <a:srgbClr val="00B0F0"/>
              </a:solidFill>
              <a:latin typeface="Times New Roman" panose="02020603050405020304" pitchFamily="18" charset="0"/>
              <a:cs typeface="Times New Roman" panose="02020603050405020304" pitchFamily="18" charset="0"/>
            </a:endParaRPr>
          </a:p>
          <a:p>
            <a:pPr algn="just"/>
            <a:r>
              <a:rPr lang="pt-BR" sz="900" dirty="0" smtClean="0">
                <a:latin typeface="Times New Roman" panose="02020603050405020304" pitchFamily="18" charset="0"/>
                <a:cs typeface="Times New Roman" panose="02020603050405020304" pitchFamily="18" charset="0"/>
              </a:rPr>
              <a:t>RESUMO</a:t>
            </a:r>
            <a:r>
              <a:rPr lang="pt-BR" sz="900" dirty="0">
                <a:latin typeface="Times New Roman" panose="02020603050405020304" pitchFamily="18" charset="0"/>
                <a:cs typeface="Times New Roman" panose="02020603050405020304" pitchFamily="18" charset="0"/>
              </a:rPr>
              <a:t>: A execução deste estudo consistiu de uma caracterização geológico-geotécnica e de um reconhecimento da drenagem de uma área costeira de aproximadamente 62 km2, compreendendo parte do Município de Natal-RN. A pesquisa está sendo desenvolvida a partir dos procedimentos e premissas do Manual para o Zoneamento de Susceptibilidade de Perigo e Risco do Comitê Técnico Internacional para Deslizamentos (JTC-1) inseridos no programa “Construindo Nosso Mapa Municipal Visto do Espaço”, realizado </a:t>
            </a:r>
            <a:r>
              <a:rPr lang="pt-BR" sz="900" dirty="0" smtClean="0">
                <a:latin typeface="Times New Roman" panose="02020603050405020304" pitchFamily="18" charset="0"/>
                <a:cs typeface="Times New Roman" panose="02020603050405020304" pitchFamily="18" charset="0"/>
              </a:rPr>
              <a:t>pelo INPE/CRN </a:t>
            </a:r>
            <a:r>
              <a:rPr lang="pt-BR" sz="900" dirty="0">
                <a:latin typeface="Times New Roman" panose="02020603050405020304" pitchFamily="18" charset="0"/>
                <a:cs typeface="Times New Roman" panose="02020603050405020304" pitchFamily="18" charset="0"/>
              </a:rPr>
              <a:t>(Centro Regional do Nordeste). Verifica-se que o uso do sistema VANT pode melhorar a Carta em questão, possibilitando gerar imagens georreferenciadas e ortorretificadas da cidade, sendo possível gerar uma Carta de </a:t>
            </a:r>
            <a:r>
              <a:rPr lang="pt-BR" sz="900" dirty="0" smtClean="0">
                <a:latin typeface="Times New Roman" panose="02020603050405020304" pitchFamily="18" charset="0"/>
                <a:cs typeface="Times New Roman" panose="02020603050405020304" pitchFamily="18" charset="0"/>
              </a:rPr>
              <a:t>Suscetibilidade de Perigo e Risco </a:t>
            </a:r>
            <a:r>
              <a:rPr lang="pt-BR" sz="900" dirty="0">
                <a:latin typeface="Times New Roman" panose="02020603050405020304" pitchFamily="18" charset="0"/>
                <a:cs typeface="Times New Roman" panose="02020603050405020304" pitchFamily="18" charset="0"/>
              </a:rPr>
              <a:t>Geotécnico de altíssima qualidade.</a:t>
            </a:r>
          </a:p>
          <a:p>
            <a:r>
              <a:rPr lang="pt-BR" sz="900" dirty="0" smtClean="0">
                <a:latin typeface="Times New Roman" panose="02020603050405020304" pitchFamily="18" charset="0"/>
                <a:cs typeface="Times New Roman" panose="02020603050405020304" pitchFamily="18" charset="0"/>
              </a:rPr>
              <a:t>ÁREA </a:t>
            </a:r>
            <a:r>
              <a:rPr lang="pt-BR" sz="900" dirty="0">
                <a:latin typeface="Times New Roman" panose="02020603050405020304" pitchFamily="18" charset="0"/>
                <a:cs typeface="Times New Roman" panose="02020603050405020304" pitchFamily="18" charset="0"/>
              </a:rPr>
              <a:t>DO ESTUDO PROPOSTO </a:t>
            </a:r>
          </a:p>
          <a:p>
            <a:r>
              <a:rPr lang="pt-BR" sz="900" dirty="0">
                <a:latin typeface="Times New Roman" panose="02020603050405020304" pitchFamily="18" charset="0"/>
                <a:cs typeface="Times New Roman" panose="02020603050405020304" pitchFamily="18" charset="0"/>
              </a:rPr>
              <a:t>O Município de Natal está localizado no Litoral Oriental do Rio Grande do Norte, entre os paralelos 36°42’53" e 37°15’11" de latitude sul e entre os meridianos 38° 35’52” e 34°58’03" de longitude </a:t>
            </a:r>
            <a:r>
              <a:rPr lang="pt-BR" sz="900" dirty="0" smtClean="0">
                <a:latin typeface="Times New Roman" panose="02020603050405020304" pitchFamily="18" charset="0"/>
                <a:cs typeface="Times New Roman" panose="02020603050405020304" pitchFamily="18" charset="0"/>
              </a:rPr>
              <a:t>oeste.</a:t>
            </a:r>
          </a:p>
          <a:p>
            <a:r>
              <a:rPr lang="pt-BR" sz="900" dirty="0">
                <a:latin typeface="Times New Roman" panose="02020603050405020304" pitchFamily="18" charset="0"/>
                <a:cs typeface="Times New Roman" panose="02020603050405020304" pitchFamily="18" charset="0"/>
              </a:rPr>
              <a:t>MÉTODO DE TRABALHO </a:t>
            </a:r>
          </a:p>
          <a:p>
            <a:pPr algn="just"/>
            <a:r>
              <a:rPr lang="pt-BR" sz="900" dirty="0" smtClean="0">
                <a:latin typeface="Times New Roman" panose="02020603050405020304" pitchFamily="18" charset="0"/>
                <a:cs typeface="Times New Roman" panose="02020603050405020304" pitchFamily="18" charset="0"/>
              </a:rPr>
              <a:t>A </a:t>
            </a:r>
            <a:r>
              <a:rPr lang="pt-BR" sz="900" dirty="0">
                <a:latin typeface="Times New Roman" panose="02020603050405020304" pitchFamily="18" charset="0"/>
                <a:cs typeface="Times New Roman" panose="02020603050405020304" pitchFamily="18" charset="0"/>
              </a:rPr>
              <a:t>execução do trabalho compreende cinco etapas a saber, que são descritas a seguir: A) Levantamento e aquisição de informações pré-existentes e produtos de sensoriamento remoto; B) Fotointerpretação e estudo de perfis de poços e de sondagens geotécnicas; C) Etapa de campo; D) Etapa de ensaios de laboratório e campo; E) Etapa de confecção de mapas e cartas, e elaboração do texto final.</a:t>
            </a:r>
            <a:endParaRPr lang="pt-BR" sz="900" dirty="0" smtClean="0">
              <a:latin typeface="Times New Roman" panose="02020603050405020304" pitchFamily="18" charset="0"/>
              <a:cs typeface="Times New Roman" panose="02020603050405020304" pitchFamily="18" charset="0"/>
            </a:endParaRPr>
          </a:p>
          <a:p>
            <a:endParaRPr lang="pt-BR" sz="900" dirty="0">
              <a:latin typeface="Times New Roman" panose="02020603050405020304" pitchFamily="18" charset="0"/>
              <a:cs typeface="Times New Roman" panose="02020603050405020304" pitchFamily="18" charset="0"/>
            </a:endParaRPr>
          </a:p>
          <a:p>
            <a:endParaRPr lang="pt-BR" sz="900" dirty="0">
              <a:latin typeface="Times New Roman" panose="02020603050405020304" pitchFamily="18" charset="0"/>
              <a:cs typeface="Times New Roman" panose="02020603050405020304" pitchFamily="18" charset="0"/>
            </a:endParaRPr>
          </a:p>
          <a:p>
            <a:pPr algn="just"/>
            <a:endParaRPr lang="pt-BR" sz="2000" dirty="0">
              <a:solidFill>
                <a:srgbClr val="6633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25" y="3574093"/>
            <a:ext cx="2212215" cy="156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340" y="3574093"/>
            <a:ext cx="2088232" cy="147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572" y="3543915"/>
            <a:ext cx="2016224" cy="141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2551" y="3649713"/>
            <a:ext cx="2241449" cy="124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05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356395" y="195486"/>
            <a:ext cx="8367830" cy="2708434"/>
          </a:xfrm>
          <a:prstGeom prst="rect">
            <a:avLst/>
          </a:prstGeom>
          <a:noFill/>
        </p:spPr>
        <p:txBody>
          <a:bodyPr wrap="square" rtlCol="0">
            <a:spAutoFit/>
          </a:bodyPr>
          <a:lstStyle/>
          <a:p>
            <a:r>
              <a:rPr lang="pt-BR" sz="1000" dirty="0" smtClean="0">
                <a:latin typeface="Times New Roman" panose="02020603050405020304" pitchFamily="18" charset="0"/>
                <a:cs typeface="Times New Roman" panose="02020603050405020304" pitchFamily="18" charset="0"/>
              </a:rPr>
              <a:t>CARTA DE SUSCETIBILIDADE E RISCO GEOTÉCNICO </a:t>
            </a:r>
          </a:p>
          <a:p>
            <a:pPr algn="just"/>
            <a:r>
              <a:rPr lang="pt-BR" sz="1000" dirty="0" smtClean="0">
                <a:latin typeface="Times New Roman" panose="02020603050405020304" pitchFamily="18" charset="0"/>
                <a:cs typeface="Times New Roman" panose="02020603050405020304" pitchFamily="18" charset="0"/>
              </a:rPr>
              <a:t>Na elaboração da Carta de Risco, avaliou-se os seguintes atributos: Tipo de material inconsolidado, características do substrato geológico, características geomorfológicas, profundidade do nível d´água do aqüífero Dunas-Potengi, existência de esgotos domésticos e carta de declividade, onde se constata que boa parte da área de Natal apresenta risco geotécnico médio e alto. </a:t>
            </a:r>
          </a:p>
          <a:p>
            <a:pPr algn="just"/>
            <a:endParaRPr lang="pt-BR" sz="1000" dirty="0" smtClean="0">
              <a:latin typeface="Times New Roman" panose="02020603050405020304" pitchFamily="18" charset="0"/>
              <a:cs typeface="Times New Roman" panose="02020603050405020304" pitchFamily="18" charset="0"/>
            </a:endParaRPr>
          </a:p>
          <a:p>
            <a:r>
              <a:rPr lang="pt-BR" sz="1000" dirty="0">
                <a:latin typeface="Times New Roman" panose="02020603050405020304" pitchFamily="18" charset="0"/>
                <a:cs typeface="Times New Roman" panose="02020603050405020304" pitchFamily="18" charset="0"/>
              </a:rPr>
              <a:t>CONCLUSÕES </a:t>
            </a:r>
          </a:p>
          <a:p>
            <a:pPr algn="just"/>
            <a:r>
              <a:rPr lang="pt-BR" sz="1000" dirty="0">
                <a:latin typeface="Times New Roman" panose="02020603050405020304" pitchFamily="18" charset="0"/>
                <a:cs typeface="Times New Roman" panose="02020603050405020304" pitchFamily="18" charset="0"/>
              </a:rPr>
              <a:t>O aquífero Dunas-Potengi, por sua própria natureza litológica e posição estratigráfica, é tipicamente livre, com alta taxa de infiltração e boas condições de armazenamento e circulação de água. Sua superfície piezométrica tanto aflora na superfície do terreno, como se situa a profundidades de até 14 metros. Durante ou após a estação chuvosa, as dunas mostram-se saturadas em água, com exposição da superfície piezométrica da unidade </a:t>
            </a:r>
            <a:r>
              <a:rPr lang="pt-BR" sz="1000" dirty="0" smtClean="0">
                <a:latin typeface="Times New Roman" panose="02020603050405020304" pitchFamily="18" charset="0"/>
                <a:cs typeface="Times New Roman" panose="02020603050405020304" pitchFamily="18" charset="0"/>
              </a:rPr>
              <a:t>aquífera </a:t>
            </a:r>
            <a:r>
              <a:rPr lang="pt-BR" sz="1000" dirty="0">
                <a:latin typeface="Times New Roman" panose="02020603050405020304" pitchFamily="18" charset="0"/>
                <a:cs typeface="Times New Roman" panose="02020603050405020304" pitchFamily="18" charset="0"/>
              </a:rPr>
              <a:t>Dunas-Potengi na forma de lagoas, podendo causar inundações. Desta forma, sugere-se a infiltração das águas pluviais nos próprios lotes, para que as consequências da urbanização não sejam transportadas para jusante, sendo realizado seu controle na fonte. Também se pode utilizar reservatórios de detenção, associados a superfícies de infiltração em lotes, possibilitando a redução de vazões de pico a valores compatíveis com os encontrados antes da urbanização. </a:t>
            </a:r>
            <a:endParaRPr lang="pt-BR" sz="1000" dirty="0">
              <a:latin typeface="Times New Roman" panose="02020603050405020304" pitchFamily="18" charset="0"/>
              <a:cs typeface="Times New Roman" panose="02020603050405020304" pitchFamily="18" charset="0"/>
            </a:endParaRPr>
          </a:p>
          <a:p>
            <a:pPr algn="just"/>
            <a:endParaRPr lang="pt-BR" sz="1000" dirty="0" smtClean="0">
              <a:latin typeface="Times New Roman" panose="02020603050405020304" pitchFamily="18" charset="0"/>
              <a:cs typeface="Times New Roman" panose="02020603050405020304" pitchFamily="18" charset="0"/>
            </a:endParaRPr>
          </a:p>
          <a:p>
            <a:endParaRPr lang="pt-BR" sz="1000" dirty="0"/>
          </a:p>
          <a:p>
            <a:endParaRPr lang="pt-BR" sz="1000" dirty="0" smtClean="0"/>
          </a:p>
          <a:p>
            <a:endParaRPr lang="pt-BR" sz="1000" dirty="0">
              <a:solidFill>
                <a:srgbClr val="663300"/>
              </a:solidFill>
              <a:latin typeface="Times New Roman" panose="02020603050405020304" pitchFamily="18" charset="0"/>
              <a:cs typeface="Times New Roman" panose="02020603050405020304" pitchFamily="18" charset="0"/>
            </a:endParaRPr>
          </a:p>
          <a:p>
            <a:endParaRPr lang="pt-BR" sz="1000" dirty="0">
              <a:solidFill>
                <a:srgbClr val="6633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00" y="2157461"/>
            <a:ext cx="3888644" cy="274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Melquisedec\Downloads\IMG_4278410837605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4266" y="2102484"/>
            <a:ext cx="1975886" cy="30006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fbcdn-sphotos-f-a.akamaihd.net/hphotos-ak-xap1/v/t1.0-9/10653648_589168114526785_4952523975129539840_n.jpg?oh=938e3d823546670b9200eed157cdca8e&amp;oe=548DC348&amp;__gda__=1418811028_9efc96a324f7b005b9ff3b6e4c0e1d6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618" y="2102484"/>
            <a:ext cx="2693607" cy="3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85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251</Words>
  <Application>Microsoft Office PowerPoint</Application>
  <PresentationFormat>On-screen Show (16:9)</PresentationFormat>
  <Paragraphs>28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Tema do Office</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Suellen Ramos Gouveia</dc:creator>
  <cp:lastModifiedBy>Melquisedec</cp:lastModifiedBy>
  <cp:revision>11</cp:revision>
  <dcterms:created xsi:type="dcterms:W3CDTF">2014-08-13T12:26:24Z</dcterms:created>
  <dcterms:modified xsi:type="dcterms:W3CDTF">2014-09-11T15:21:32Z</dcterms:modified>
</cp:coreProperties>
</file>